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  <p:sldMasterId id="2147483800" r:id="rId2"/>
    <p:sldMasterId id="2147483788" r:id="rId3"/>
    <p:sldMasterId id="2147483776" r:id="rId4"/>
    <p:sldMasterId id="2147483752" r:id="rId5"/>
    <p:sldMasterId id="2147483764" r:id="rId6"/>
  </p:sldMasterIdLst>
  <p:notesMasterIdLst>
    <p:notesMasterId r:id="rId19"/>
  </p:notesMasterIdLst>
  <p:sldIdLst>
    <p:sldId id="282" r:id="rId7"/>
    <p:sldId id="292" r:id="rId8"/>
    <p:sldId id="302" r:id="rId9"/>
    <p:sldId id="330" r:id="rId10"/>
    <p:sldId id="331" r:id="rId11"/>
    <p:sldId id="332" r:id="rId12"/>
    <p:sldId id="333" r:id="rId13"/>
    <p:sldId id="334" r:id="rId14"/>
    <p:sldId id="335" r:id="rId15"/>
    <p:sldId id="336" r:id="rId16"/>
    <p:sldId id="337" r:id="rId17"/>
    <p:sldId id="338" r:id="rId18"/>
  </p:sldIdLst>
  <p:sldSz cx="9906000" cy="6858000" type="A4"/>
  <p:notesSz cx="7099300" cy="10234613"/>
  <p:defaultTextStyle>
    <a:defPPr>
      <a:defRPr lang="en-GB"/>
    </a:defPPr>
    <a:lvl1pPr algn="l" rtl="0" fontAlgn="base">
      <a:spcBef>
        <a:spcPct val="50000"/>
      </a:spcBef>
      <a:spcAft>
        <a:spcPct val="0"/>
      </a:spcAft>
      <a:defRPr sz="1000" kern="1200">
        <a:solidFill>
          <a:schemeClr val="tx1"/>
        </a:solidFill>
        <a:latin typeface="Verdana" pitchFamily="64" charset="0"/>
        <a:ea typeface="+mn-ea"/>
        <a:cs typeface="Arial" charset="0"/>
      </a:defRPr>
    </a:lvl1pPr>
    <a:lvl2pPr marL="457200" algn="l" rtl="0" fontAlgn="base">
      <a:spcBef>
        <a:spcPct val="50000"/>
      </a:spcBef>
      <a:spcAft>
        <a:spcPct val="0"/>
      </a:spcAft>
      <a:defRPr sz="1000" kern="1200">
        <a:solidFill>
          <a:schemeClr val="tx1"/>
        </a:solidFill>
        <a:latin typeface="Verdana" pitchFamily="64" charset="0"/>
        <a:ea typeface="+mn-ea"/>
        <a:cs typeface="Arial" charset="0"/>
      </a:defRPr>
    </a:lvl2pPr>
    <a:lvl3pPr marL="914400" algn="l" rtl="0" fontAlgn="base">
      <a:spcBef>
        <a:spcPct val="50000"/>
      </a:spcBef>
      <a:spcAft>
        <a:spcPct val="0"/>
      </a:spcAft>
      <a:defRPr sz="1000" kern="1200">
        <a:solidFill>
          <a:schemeClr val="tx1"/>
        </a:solidFill>
        <a:latin typeface="Verdana" pitchFamily="64" charset="0"/>
        <a:ea typeface="+mn-ea"/>
        <a:cs typeface="Arial" charset="0"/>
      </a:defRPr>
    </a:lvl3pPr>
    <a:lvl4pPr marL="1371600" algn="l" rtl="0" fontAlgn="base">
      <a:spcBef>
        <a:spcPct val="50000"/>
      </a:spcBef>
      <a:spcAft>
        <a:spcPct val="0"/>
      </a:spcAft>
      <a:defRPr sz="1000" kern="1200">
        <a:solidFill>
          <a:schemeClr val="tx1"/>
        </a:solidFill>
        <a:latin typeface="Verdana" pitchFamily="64" charset="0"/>
        <a:ea typeface="+mn-ea"/>
        <a:cs typeface="Arial" charset="0"/>
      </a:defRPr>
    </a:lvl4pPr>
    <a:lvl5pPr marL="1828800" algn="l" rtl="0" fontAlgn="base">
      <a:spcBef>
        <a:spcPct val="50000"/>
      </a:spcBef>
      <a:spcAft>
        <a:spcPct val="0"/>
      </a:spcAft>
      <a:defRPr sz="1000" kern="1200">
        <a:solidFill>
          <a:schemeClr val="tx1"/>
        </a:solidFill>
        <a:latin typeface="Verdana" pitchFamily="64" charset="0"/>
        <a:ea typeface="+mn-ea"/>
        <a:cs typeface="Arial" charset="0"/>
      </a:defRPr>
    </a:lvl5pPr>
    <a:lvl6pPr marL="2286000" algn="l" defTabSz="914400" rtl="0" eaLnBrk="1" latinLnBrk="0" hangingPunct="1">
      <a:defRPr sz="1000" kern="1200">
        <a:solidFill>
          <a:schemeClr val="tx1"/>
        </a:solidFill>
        <a:latin typeface="Verdana" pitchFamily="64" charset="0"/>
        <a:ea typeface="+mn-ea"/>
        <a:cs typeface="Arial" charset="0"/>
      </a:defRPr>
    </a:lvl6pPr>
    <a:lvl7pPr marL="2743200" algn="l" defTabSz="914400" rtl="0" eaLnBrk="1" latinLnBrk="0" hangingPunct="1">
      <a:defRPr sz="1000" kern="1200">
        <a:solidFill>
          <a:schemeClr val="tx1"/>
        </a:solidFill>
        <a:latin typeface="Verdana" pitchFamily="64" charset="0"/>
        <a:ea typeface="+mn-ea"/>
        <a:cs typeface="Arial" charset="0"/>
      </a:defRPr>
    </a:lvl7pPr>
    <a:lvl8pPr marL="3200400" algn="l" defTabSz="914400" rtl="0" eaLnBrk="1" latinLnBrk="0" hangingPunct="1">
      <a:defRPr sz="1000" kern="1200">
        <a:solidFill>
          <a:schemeClr val="tx1"/>
        </a:solidFill>
        <a:latin typeface="Verdana" pitchFamily="64" charset="0"/>
        <a:ea typeface="+mn-ea"/>
        <a:cs typeface="Arial" charset="0"/>
      </a:defRPr>
    </a:lvl8pPr>
    <a:lvl9pPr marL="3657600" algn="l" defTabSz="914400" rtl="0" eaLnBrk="1" latinLnBrk="0" hangingPunct="1">
      <a:defRPr sz="1000" kern="1200">
        <a:solidFill>
          <a:schemeClr val="tx1"/>
        </a:solidFill>
        <a:latin typeface="Verdana" pitchFamily="6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474">
          <p15:clr>
            <a:srgbClr val="A4A3A4"/>
          </p15:clr>
        </p15:guide>
        <p15:guide id="2" orient="horz" pos="4100">
          <p15:clr>
            <a:srgbClr val="A4A3A4"/>
          </p15:clr>
        </p15:guide>
        <p15:guide id="3" orient="horz" pos="4225">
          <p15:clr>
            <a:srgbClr val="A4A3A4"/>
          </p15:clr>
        </p15:guide>
        <p15:guide id="4" orient="horz" pos="3805">
          <p15:clr>
            <a:srgbClr val="A4A3A4"/>
          </p15:clr>
        </p15:guide>
        <p15:guide id="5" orient="horz" pos="1356">
          <p15:clr>
            <a:srgbClr val="A4A3A4"/>
          </p15:clr>
        </p15:guide>
        <p15:guide id="6" pos="264">
          <p15:clr>
            <a:srgbClr val="A4A3A4"/>
          </p15:clr>
        </p15:guide>
        <p15:guide id="7" pos="4247">
          <p15:clr>
            <a:srgbClr val="A4A3A4"/>
          </p15:clr>
        </p15:guide>
        <p15:guide id="8" pos="289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3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64395"/>
    <a:srgbClr val="008B60"/>
    <a:srgbClr val="4A56A0"/>
    <a:srgbClr val="5E69AA"/>
    <a:srgbClr val="727BB5"/>
    <a:srgbClr val="AFB4D5"/>
    <a:srgbClr val="9AA1CA"/>
    <a:srgbClr val="ED6B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421" autoAdjust="0"/>
    <p:restoredTop sz="94385" autoAdjust="0"/>
  </p:normalViewPr>
  <p:slideViewPr>
    <p:cSldViewPr>
      <p:cViewPr varScale="1">
        <p:scale>
          <a:sx n="96" d="100"/>
          <a:sy n="96" d="100"/>
        </p:scale>
        <p:origin x="78" y="282"/>
      </p:cViewPr>
      <p:guideLst>
        <p:guide orient="horz" pos="3474"/>
        <p:guide orient="horz" pos="4100"/>
        <p:guide orient="horz" pos="4225"/>
        <p:guide orient="horz" pos="3805"/>
        <p:guide orient="horz" pos="1356"/>
        <p:guide pos="264"/>
        <p:guide pos="4247"/>
        <p:guide pos="2897"/>
      </p:guideLst>
    </p:cSldViewPr>
  </p:slideViewPr>
  <p:outlineViewPr>
    <p:cViewPr>
      <p:scale>
        <a:sx n="33" d="100"/>
        <a:sy n="33" d="100"/>
      </p:scale>
      <p:origin x="48" y="8813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1" d="100"/>
          <a:sy n="71" d="100"/>
        </p:scale>
        <p:origin x="-2124" y="-114"/>
      </p:cViewPr>
      <p:guideLst>
        <p:guide orient="horz" pos="3223"/>
        <p:guide pos="223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6" rIns="94751" bIns="47376" numCol="1" anchor="t" anchorCtr="0" compatLnSpc="1">
            <a:prstTxWarp prst="textNoShape">
              <a:avLst/>
            </a:prstTxWarp>
          </a:bodyPr>
          <a:lstStyle>
            <a:lvl1pPr defTabSz="947738">
              <a:spcBef>
                <a:spcPct val="0"/>
              </a:spcBef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6" rIns="94751" bIns="47376" numCol="1" anchor="t" anchorCtr="0" compatLnSpc="1">
            <a:prstTxWarp prst="textNoShape">
              <a:avLst/>
            </a:prstTxWarp>
          </a:bodyPr>
          <a:lstStyle>
            <a:lvl1pPr algn="r" defTabSz="947738">
              <a:spcBef>
                <a:spcPct val="0"/>
              </a:spcBef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76288" y="765175"/>
            <a:ext cx="5546725" cy="38401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2513"/>
            <a:ext cx="5680075" cy="460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6" rIns="94751" bIns="4737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0263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6" rIns="94751" bIns="47376" numCol="1" anchor="b" anchorCtr="0" compatLnSpc="1">
            <a:prstTxWarp prst="textNoShape">
              <a:avLst/>
            </a:prstTxWarp>
          </a:bodyPr>
          <a:lstStyle>
            <a:lvl1pPr defTabSz="947738">
              <a:spcBef>
                <a:spcPct val="0"/>
              </a:spcBef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0263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6" rIns="94751" bIns="47376" numCol="1" anchor="b" anchorCtr="0" compatLnSpc="1">
            <a:prstTxWarp prst="textNoShape">
              <a:avLst/>
            </a:prstTxWarp>
          </a:bodyPr>
          <a:lstStyle>
            <a:lvl1pPr algn="r" defTabSz="947738">
              <a:spcBef>
                <a:spcPct val="0"/>
              </a:spcBef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4225F359-4326-460E-BF65-467622655FB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4085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64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64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64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64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64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Rectangle 2"/>
          <p:cNvSpPr>
            <a:spLocks noChangeArrowheads="1"/>
          </p:cNvSpPr>
          <p:nvPr/>
        </p:nvSpPr>
        <p:spPr bwMode="gray">
          <a:xfrm>
            <a:off x="0" y="6397625"/>
            <a:ext cx="9907588" cy="457200"/>
          </a:xfrm>
          <a:prstGeom prst="rect">
            <a:avLst/>
          </a:prstGeom>
          <a:solidFill>
            <a:schemeClr val="accent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>
              <a:defRPr/>
            </a:pPr>
            <a:endParaRPr lang="en-US" dirty="0"/>
          </a:p>
        </p:txBody>
      </p:sp>
      <p:pic>
        <p:nvPicPr>
          <p:cNvPr id="1027" name="Picture 16" descr="Pearson_Bound_White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247063" y="6356350"/>
            <a:ext cx="1655762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25"/>
          <p:cNvSpPr txBox="1">
            <a:spLocks noChangeArrowheads="1"/>
          </p:cNvSpPr>
          <p:nvPr userDrawn="1"/>
        </p:nvSpPr>
        <p:spPr bwMode="auto">
          <a:xfrm>
            <a:off x="1588" y="6400800"/>
            <a:ext cx="57896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defRPr/>
            </a:pPr>
            <a:r>
              <a:rPr lang="en-US" sz="1200" dirty="0" smtClean="0">
                <a:solidFill>
                  <a:schemeClr val="bg1"/>
                </a:solidFill>
                <a:latin typeface="Tahoma" pitchFamily="64" charset="0"/>
              </a:rPr>
              <a:t>Lever-Duffy and McDonald,</a:t>
            </a:r>
            <a:r>
              <a:rPr lang="en-US" sz="1200" baseline="0" dirty="0" smtClean="0">
                <a:solidFill>
                  <a:schemeClr val="bg1"/>
                </a:solidFill>
                <a:latin typeface="Tahoma" pitchFamily="64" charset="0"/>
              </a:rPr>
              <a:t> Teaching and Learning with Technology, 5</a:t>
            </a:r>
            <a:r>
              <a:rPr lang="en-US" sz="1200" baseline="30000" dirty="0" smtClean="0">
                <a:solidFill>
                  <a:schemeClr val="bg1"/>
                </a:solidFill>
                <a:latin typeface="Tahoma" pitchFamily="64" charset="0"/>
              </a:rPr>
              <a:t>th</a:t>
            </a:r>
            <a:r>
              <a:rPr lang="en-US" sz="1200" baseline="0" dirty="0" smtClean="0">
                <a:solidFill>
                  <a:schemeClr val="bg1"/>
                </a:solidFill>
                <a:latin typeface="Tahoma" pitchFamily="64" charset="0"/>
              </a:rPr>
              <a:t> Edition</a:t>
            </a:r>
            <a:endParaRPr lang="en-US" sz="1200" dirty="0">
              <a:solidFill>
                <a:schemeClr val="bg1"/>
              </a:solidFill>
              <a:latin typeface="Tahoma" pitchFamily="64" charset="0"/>
            </a:endParaRPr>
          </a:p>
          <a:p>
            <a:pPr>
              <a:spcBef>
                <a:spcPct val="0"/>
              </a:spcBef>
              <a:defRPr/>
            </a:pPr>
            <a:r>
              <a:rPr lang="en-US" sz="1200" dirty="0">
                <a:solidFill>
                  <a:schemeClr val="bg1"/>
                </a:solidFill>
                <a:latin typeface="Tahoma" pitchFamily="64" charset="0"/>
              </a:rPr>
              <a:t>© </a:t>
            </a:r>
            <a:r>
              <a:rPr lang="en-US" sz="1200" dirty="0" smtClean="0">
                <a:solidFill>
                  <a:schemeClr val="bg1"/>
                </a:solidFill>
                <a:latin typeface="Tahoma" pitchFamily="64" charset="0"/>
              </a:rPr>
              <a:t>2015 </a:t>
            </a:r>
            <a:r>
              <a:rPr lang="en-US" sz="1200" dirty="0">
                <a:solidFill>
                  <a:schemeClr val="bg1"/>
                </a:solidFill>
                <a:latin typeface="Tahoma" pitchFamily="64" charset="0"/>
              </a:rPr>
              <a:t>Pearson Education, Inc. All rights reserved.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l" rtl="0" eaLnBrk="0" fontAlgn="base" hangingPunct="0">
        <a:spcBef>
          <a:spcPct val="4000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40000"/>
        </a:spcBef>
        <a:spcAft>
          <a:spcPct val="0"/>
        </a:spcAft>
        <a:defRPr sz="3600" b="1">
          <a:solidFill>
            <a:schemeClr val="tx2"/>
          </a:solidFill>
          <a:latin typeface="Verdana" pitchFamily="64" charset="0"/>
          <a:cs typeface="Arial" charset="0"/>
        </a:defRPr>
      </a:lvl2pPr>
      <a:lvl3pPr algn="l" rtl="0" eaLnBrk="0" fontAlgn="base" hangingPunct="0">
        <a:spcBef>
          <a:spcPct val="40000"/>
        </a:spcBef>
        <a:spcAft>
          <a:spcPct val="0"/>
        </a:spcAft>
        <a:defRPr sz="3600" b="1">
          <a:solidFill>
            <a:schemeClr val="tx2"/>
          </a:solidFill>
          <a:latin typeface="Verdana" pitchFamily="64" charset="0"/>
          <a:cs typeface="Arial" charset="0"/>
        </a:defRPr>
      </a:lvl3pPr>
      <a:lvl4pPr algn="l" rtl="0" eaLnBrk="0" fontAlgn="base" hangingPunct="0">
        <a:spcBef>
          <a:spcPct val="40000"/>
        </a:spcBef>
        <a:spcAft>
          <a:spcPct val="0"/>
        </a:spcAft>
        <a:defRPr sz="3600" b="1">
          <a:solidFill>
            <a:schemeClr val="tx2"/>
          </a:solidFill>
          <a:latin typeface="Verdana" pitchFamily="64" charset="0"/>
          <a:cs typeface="Arial" charset="0"/>
        </a:defRPr>
      </a:lvl4pPr>
      <a:lvl5pPr algn="l" rtl="0" eaLnBrk="0" fontAlgn="base" hangingPunct="0">
        <a:spcBef>
          <a:spcPct val="40000"/>
        </a:spcBef>
        <a:spcAft>
          <a:spcPct val="0"/>
        </a:spcAft>
        <a:defRPr sz="3600" b="1">
          <a:solidFill>
            <a:schemeClr val="tx2"/>
          </a:solidFill>
          <a:latin typeface="Verdana" pitchFamily="64" charset="0"/>
          <a:cs typeface="Arial" charset="0"/>
        </a:defRPr>
      </a:lvl5pPr>
      <a:lvl6pPr marL="457200" algn="l" rtl="0" fontAlgn="base">
        <a:spcBef>
          <a:spcPct val="40000"/>
        </a:spcBef>
        <a:spcAft>
          <a:spcPct val="0"/>
        </a:spcAft>
        <a:defRPr sz="3600" b="1">
          <a:solidFill>
            <a:schemeClr val="tx2"/>
          </a:solidFill>
          <a:latin typeface="Verdana" pitchFamily="64" charset="0"/>
          <a:cs typeface="Arial" charset="0"/>
        </a:defRPr>
      </a:lvl6pPr>
      <a:lvl7pPr marL="914400" algn="l" rtl="0" fontAlgn="base">
        <a:spcBef>
          <a:spcPct val="40000"/>
        </a:spcBef>
        <a:spcAft>
          <a:spcPct val="0"/>
        </a:spcAft>
        <a:defRPr sz="3600" b="1">
          <a:solidFill>
            <a:schemeClr val="tx2"/>
          </a:solidFill>
          <a:latin typeface="Verdana" pitchFamily="64" charset="0"/>
          <a:cs typeface="Arial" charset="0"/>
        </a:defRPr>
      </a:lvl7pPr>
      <a:lvl8pPr marL="1371600" algn="l" rtl="0" fontAlgn="base">
        <a:spcBef>
          <a:spcPct val="40000"/>
        </a:spcBef>
        <a:spcAft>
          <a:spcPct val="0"/>
        </a:spcAft>
        <a:defRPr sz="3600" b="1">
          <a:solidFill>
            <a:schemeClr val="tx2"/>
          </a:solidFill>
          <a:latin typeface="Verdana" pitchFamily="64" charset="0"/>
          <a:cs typeface="Arial" charset="0"/>
        </a:defRPr>
      </a:lvl8pPr>
      <a:lvl9pPr marL="1828800" algn="l" rtl="0" fontAlgn="base">
        <a:spcBef>
          <a:spcPct val="40000"/>
        </a:spcBef>
        <a:spcAft>
          <a:spcPct val="0"/>
        </a:spcAft>
        <a:defRPr sz="3600" b="1">
          <a:solidFill>
            <a:schemeClr val="tx2"/>
          </a:solidFill>
          <a:latin typeface="Verdana" pitchFamily="64" charset="0"/>
          <a:cs typeface="Arial" charset="0"/>
        </a:defRPr>
      </a:lvl9pPr>
    </p:titleStyle>
    <p:bodyStyle>
      <a:lvl1pPr algn="l" rtl="0" eaLnBrk="0" fontAlgn="base" hangingPunct="0">
        <a:spcBef>
          <a:spcPct val="0"/>
        </a:spcBef>
        <a:spcAft>
          <a:spcPct val="0"/>
        </a:spcAft>
        <a:buSzPct val="80000"/>
        <a:buFont typeface="Verdana" pitchFamily="64" charset="0"/>
        <a:defRPr sz="2400" b="1">
          <a:solidFill>
            <a:schemeClr val="tx2"/>
          </a:solidFill>
          <a:latin typeface="+mn-lt"/>
          <a:ea typeface="+mn-ea"/>
          <a:cs typeface="+mn-cs"/>
        </a:defRPr>
      </a:lvl1pPr>
      <a:lvl2pPr marL="3175" indent="-1588" algn="l" rtl="0" eaLnBrk="0" fontAlgn="base" hangingPunct="0">
        <a:spcBef>
          <a:spcPct val="0"/>
        </a:spcBef>
        <a:spcAft>
          <a:spcPct val="0"/>
        </a:spcAft>
        <a:buSzPct val="80000"/>
        <a:buFont typeface="Verdana" pitchFamily="64" charset="0"/>
        <a:defRPr sz="2400">
          <a:solidFill>
            <a:schemeClr val="tx1"/>
          </a:solidFill>
          <a:latin typeface="+mn-lt"/>
          <a:cs typeface="+mn-cs"/>
        </a:defRPr>
      </a:lvl2pPr>
      <a:lvl3pPr marL="879475" indent="-165100" algn="l" rtl="0" eaLnBrk="0" fontAlgn="base" hangingPunct="0">
        <a:spcBef>
          <a:spcPct val="0"/>
        </a:spcBef>
        <a:spcAft>
          <a:spcPct val="0"/>
        </a:spcAft>
        <a:buSzPct val="80000"/>
        <a:buFont typeface="Arial" charset="0"/>
        <a:buChar char="–"/>
        <a:defRPr sz="2400">
          <a:solidFill>
            <a:schemeClr val="tx1"/>
          </a:solidFill>
          <a:latin typeface="+mn-lt"/>
          <a:cs typeface="+mn-cs"/>
        </a:defRPr>
      </a:lvl3pPr>
      <a:lvl4pPr marL="1243013" indent="-184150" algn="l" rtl="0" eaLnBrk="0" fontAlgn="base" hangingPunct="0">
        <a:spcBef>
          <a:spcPct val="0"/>
        </a:spcBef>
        <a:spcAft>
          <a:spcPct val="0"/>
        </a:spcAft>
        <a:buSzPct val="80000"/>
        <a:buFont typeface="Arial" charset="0"/>
        <a:buChar char="○"/>
        <a:defRPr sz="24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4134AC-FD2D-4AC5-B06B-76D3B5E8B9D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8AA1C9-7C9D-4D7E-A818-78AB2D3FA8D4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9" r:id="rId1"/>
    <p:sldLayoutId id="2147483790" r:id="rId2"/>
    <p:sldLayoutId id="2147483791" r:id="rId3"/>
    <p:sldLayoutId id="2147483792" r:id="rId4"/>
    <p:sldLayoutId id="2147483793" r:id="rId5"/>
    <p:sldLayoutId id="2147483794" r:id="rId6"/>
    <p:sldLayoutId id="2147483795" r:id="rId7"/>
    <p:sldLayoutId id="2147483796" r:id="rId8"/>
    <p:sldLayoutId id="2147483797" r:id="rId9"/>
    <p:sldLayoutId id="2147483798" r:id="rId10"/>
    <p:sldLayoutId id="214748379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33C98C-D54F-469F-ADA6-8397E0FEEDC3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  <p:sldLayoutId id="2147483780" r:id="rId4"/>
    <p:sldLayoutId id="2147483781" r:id="rId5"/>
    <p:sldLayoutId id="2147483782" r:id="rId6"/>
    <p:sldLayoutId id="2147483783" r:id="rId7"/>
    <p:sldLayoutId id="2147483784" r:id="rId8"/>
    <p:sldLayoutId id="2147483785" r:id="rId9"/>
    <p:sldLayoutId id="2147483786" r:id="rId10"/>
    <p:sldLayoutId id="214748378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AB2761-B815-44C1-A00D-46DF93007F5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BC8FF1-A039-48CE-9CBB-18295CC00937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Teaching and Learning</a:t>
            </a:r>
            <a:br>
              <a:rPr lang="en-US" dirty="0" smtClean="0"/>
            </a:br>
            <a:r>
              <a:rPr lang="en-US" dirty="0" smtClean="0"/>
              <a:t>with Technology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4</a:t>
            </a:r>
          </a:p>
          <a:p>
            <a:r>
              <a:rPr lang="en-US" dirty="0" smtClean="0"/>
              <a:t>Technology for Diverse Learners</a:t>
            </a:r>
            <a:endParaRPr lang="en-US" dirty="0"/>
          </a:p>
        </p:txBody>
      </p:sp>
      <p:pic>
        <p:nvPicPr>
          <p:cNvPr id="1026" name="Picture 2" descr="Current Cover Image: http://hepm-highered.pearsoned.com/mdb/covers/0/013378303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457200"/>
            <a:ext cx="1076325" cy="1371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19075" lvl="2" indent="-219075">
              <a:buNone/>
              <a:tabLst>
                <a:tab pos="288925" algn="l"/>
              </a:tabLst>
            </a:pPr>
            <a:r>
              <a:rPr lang="en-US" b="1" dirty="0" smtClean="0">
                <a:solidFill>
                  <a:srgbClr val="4A56A0"/>
                </a:solidFill>
              </a:rPr>
              <a:t>Technology for TAG and CLD Students</a:t>
            </a:r>
          </a:p>
          <a:p>
            <a:pPr marL="219075" lvl="2" indent="-219075">
              <a:spcBef>
                <a:spcPts val="600"/>
              </a:spcBef>
              <a:buNone/>
              <a:tabLst>
                <a:tab pos="288925" algn="l"/>
              </a:tabLst>
            </a:pPr>
            <a:r>
              <a:rPr lang="en-US" sz="2200" b="1" dirty="0" smtClean="0"/>
              <a:t>Opportunities and Challenges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Opportunities</a:t>
            </a:r>
          </a:p>
          <a:p>
            <a:pPr marL="582613" lvl="3" indent="-219075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200" dirty="0" smtClean="0"/>
              <a:t>Abundant online and technology resource to </a:t>
            </a:r>
            <a:r>
              <a:rPr lang="en-US" sz="2200" b="1" dirty="0" smtClean="0">
                <a:solidFill>
                  <a:schemeClr val="tx2"/>
                </a:solidFill>
              </a:rPr>
              <a:t>individualize instruction</a:t>
            </a:r>
            <a:r>
              <a:rPr lang="en-US" sz="2200" dirty="0" smtClean="0"/>
              <a:t> to meet unique student needs</a:t>
            </a:r>
          </a:p>
          <a:p>
            <a:pPr marL="582613" lvl="3" indent="-219075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200" dirty="0" smtClean="0"/>
              <a:t>Providing opportunities to learn and become familiar with new cultures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Challenges</a:t>
            </a:r>
          </a:p>
          <a:p>
            <a:pPr marL="582613" lvl="3" indent="-219075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200" dirty="0" smtClean="0"/>
              <a:t>Funding for unique technologies</a:t>
            </a:r>
          </a:p>
          <a:p>
            <a:pPr marL="582613" lvl="3" indent="-219075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200" dirty="0" smtClean="0"/>
              <a:t>Time for educators to find and implement solutions</a:t>
            </a:r>
          </a:p>
          <a:p>
            <a:pPr marL="582613" lvl="3" indent="-219075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200" dirty="0" smtClean="0"/>
              <a:t>Training in how best to integrate technology solutions</a:t>
            </a:r>
          </a:p>
          <a:p>
            <a:pPr marL="1397000" lvl="4" indent="-219075">
              <a:spcBef>
                <a:spcPts val="600"/>
              </a:spcBef>
              <a:buFont typeface="Courier New" pitchFamily="49" charset="0"/>
              <a:buChar char="o"/>
              <a:tabLst>
                <a:tab pos="288925" algn="l"/>
              </a:tabLst>
            </a:pPr>
            <a:endParaRPr lang="en-US" sz="2000" dirty="0" smtClean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47700" y="427038"/>
            <a:ext cx="8915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Chapter 4</a:t>
            </a:r>
            <a:b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Technology for Diverse Learners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19075" lvl="2" indent="-219075">
              <a:buNone/>
              <a:tabLst>
                <a:tab pos="288925" algn="l"/>
              </a:tabLst>
            </a:pPr>
            <a:r>
              <a:rPr lang="en-US" b="1" dirty="0" smtClean="0">
                <a:solidFill>
                  <a:srgbClr val="4A56A0"/>
                </a:solidFill>
              </a:rPr>
              <a:t>Universal Design for Learning (UDL)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A set of parameters for instructional design that consider what all students need, regardless of the ways in which they are diverse, to ensure learning success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Grew from Universal Design principles that ensured access to buildings and products by individual with disabilities was not restricted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Emphasizes a broad-spectrum approach that includes disparate opportunities aimed at the diverse audience in every classroom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47700" y="427038"/>
            <a:ext cx="8915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Chapter 4</a:t>
            </a:r>
            <a:b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Technology for Diverse Learners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19075" lvl="2" indent="-219075">
              <a:buNone/>
              <a:tabLst>
                <a:tab pos="288925" algn="l"/>
              </a:tabLst>
            </a:pPr>
            <a:r>
              <a:rPr lang="en-US" b="1" dirty="0" smtClean="0">
                <a:solidFill>
                  <a:srgbClr val="4A56A0"/>
                </a:solidFill>
              </a:rPr>
              <a:t>Universal Design for Learning (UDL)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Online resources (e.g. DO-IT’s Center for Universal Design in Education) provide searchable libraries of UDL ideas and applications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Other online resources provide access to media that makes UDL possible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b="1" dirty="0" smtClean="0">
                <a:solidFill>
                  <a:schemeClr val="tx2"/>
                </a:solidFill>
              </a:rPr>
              <a:t>Every 21</a:t>
            </a:r>
            <a:r>
              <a:rPr lang="en-US" sz="2200" b="1" baseline="30000" dirty="0" smtClean="0">
                <a:solidFill>
                  <a:schemeClr val="tx2"/>
                </a:solidFill>
              </a:rPr>
              <a:t>st</a:t>
            </a:r>
            <a:r>
              <a:rPr lang="en-US" sz="2200" b="1" dirty="0" smtClean="0">
                <a:solidFill>
                  <a:schemeClr val="tx2"/>
                </a:solidFill>
              </a:rPr>
              <a:t> century learner needs to be prepared for successful participation in society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UDL in every classroom ensures no learners are omitted from that preparation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47700" y="427038"/>
            <a:ext cx="8915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Chapter 4</a:t>
            </a:r>
            <a:b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Technology for Diverse Learners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4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/>
              <a:t>Technology for Diverse Learners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>
                <a:solidFill>
                  <a:schemeClr val="tx1"/>
                </a:solidFill>
              </a:rPr>
              <a:t>Learning Outcomes</a:t>
            </a:r>
          </a:p>
          <a:p>
            <a:pPr marL="342900" lvl="2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1800" dirty="0" smtClean="0"/>
              <a:t>Identify technology solutions for the unique and diverse learners you will find in your classroom.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</a:pPr>
            <a:r>
              <a:rPr lang="en-US" sz="1800" dirty="0" smtClean="0"/>
              <a:t>Select and apply technologies to assist students with special needs in achieving content area objectives </a:t>
            </a:r>
          </a:p>
          <a:p>
            <a:pPr marL="342900" lvl="0" indent="-342900">
              <a:spcBef>
                <a:spcPts val="0"/>
              </a:spcBef>
              <a:buFont typeface="Wingdings" pitchFamily="2" charset="2"/>
              <a:buChar char="Ø"/>
              <a:tabLst>
                <a:tab pos="174625" algn="l"/>
              </a:tabLst>
            </a:pPr>
            <a:r>
              <a:rPr lang="en-US" sz="1800" b="0" dirty="0" smtClean="0">
                <a:solidFill>
                  <a:schemeClr val="tx1"/>
                </a:solidFill>
              </a:rPr>
              <a:t>Identify and apply technologies that facilitate computer use by students with special needs</a:t>
            </a:r>
          </a:p>
          <a:p>
            <a:pPr marL="342900" lvl="0" indent="-342900">
              <a:spcBef>
                <a:spcPts val="0"/>
              </a:spcBef>
              <a:buFont typeface="Wingdings" pitchFamily="2" charset="2"/>
              <a:buChar char="Ø"/>
              <a:tabLst>
                <a:tab pos="174625" algn="l"/>
              </a:tabLst>
            </a:pPr>
            <a:r>
              <a:rPr lang="en-US" sz="1800" b="0" dirty="0" smtClean="0">
                <a:solidFill>
                  <a:schemeClr val="tx1"/>
                </a:solidFill>
              </a:rPr>
              <a:t>Identify the opportunities and challenges that need to be addressed when supporting students with special needs</a:t>
            </a:r>
          </a:p>
          <a:p>
            <a:pPr marL="342900" lvl="0" indent="-342900">
              <a:spcBef>
                <a:spcPts val="0"/>
              </a:spcBef>
              <a:buFont typeface="Wingdings" pitchFamily="2" charset="2"/>
              <a:buChar char="Ø"/>
              <a:tabLst>
                <a:tab pos="174625" algn="l"/>
              </a:tabLst>
            </a:pPr>
            <a:r>
              <a:rPr lang="en-US" sz="1800" b="0" dirty="0" smtClean="0">
                <a:solidFill>
                  <a:schemeClr val="tx1"/>
                </a:solidFill>
              </a:rPr>
              <a:t>Select and apply technologies to meet the needs of students who are gifted and culturally diverse </a:t>
            </a:r>
          </a:p>
          <a:p>
            <a:pPr marL="342900" lvl="0" indent="-342900">
              <a:spcBef>
                <a:spcPts val="0"/>
              </a:spcBef>
              <a:buFont typeface="Wingdings" pitchFamily="2" charset="2"/>
              <a:buChar char="Ø"/>
              <a:tabLst>
                <a:tab pos="174625" algn="l"/>
              </a:tabLst>
            </a:pPr>
            <a:r>
              <a:rPr lang="en-US" sz="1800" b="0" dirty="0" smtClean="0">
                <a:solidFill>
                  <a:schemeClr val="tx1"/>
                </a:solidFill>
              </a:rPr>
              <a:t>Examine the opportunities and challenges facing teachers supporting students who are  gifted and culturally diverse </a:t>
            </a:r>
          </a:p>
          <a:p>
            <a:pPr marL="342900" lvl="0" indent="-342900">
              <a:spcBef>
                <a:spcPts val="0"/>
              </a:spcBef>
              <a:buFont typeface="Wingdings" pitchFamily="2" charset="2"/>
              <a:buChar char="Ø"/>
              <a:tabLst>
                <a:tab pos="174625" algn="l"/>
              </a:tabLst>
            </a:pPr>
            <a:r>
              <a:rPr lang="en-US" sz="1800" b="0" dirty="0" smtClean="0">
                <a:solidFill>
                  <a:schemeClr val="tx1"/>
                </a:solidFill>
              </a:rPr>
              <a:t>Describe universal design and apply it to the integration of technology to support diverse learners</a:t>
            </a:r>
          </a:p>
          <a:p>
            <a:pPr marL="342900" lvl="0" indent="-342900">
              <a:spcBef>
                <a:spcPts val="0"/>
              </a:spcBef>
              <a:buFont typeface="Wingdings" pitchFamily="2" charset="2"/>
              <a:buChar char="Ø"/>
              <a:tabLst>
                <a:tab pos="174625" algn="l"/>
              </a:tabLst>
            </a:pPr>
            <a:endParaRPr lang="en-US" sz="2200" b="0" dirty="0" smtClean="0">
              <a:solidFill>
                <a:schemeClr val="tx1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19075" lvl="2" indent="-219075">
              <a:buNone/>
              <a:tabLst>
                <a:tab pos="288925" algn="l"/>
              </a:tabLst>
            </a:pPr>
            <a:r>
              <a:rPr lang="en-US" b="1" dirty="0" smtClean="0">
                <a:solidFill>
                  <a:srgbClr val="4A56A0"/>
                </a:solidFill>
              </a:rPr>
              <a:t>Technology Solutions for Students with Special Needs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b="1" dirty="0" smtClean="0">
                <a:solidFill>
                  <a:schemeClr val="tx2"/>
                </a:solidFill>
              </a:rPr>
              <a:t>Students with exceptionalities includes both students who have disabilities and those who are gifted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>
                <a:solidFill>
                  <a:schemeClr val="tx2"/>
                </a:solidFill>
              </a:rPr>
              <a:t>Assistive and supportive technology tools </a:t>
            </a:r>
            <a:r>
              <a:rPr lang="en-US" sz="2200" dirty="0" smtClean="0"/>
              <a:t>provide support for those with disabilities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>
                <a:solidFill>
                  <a:schemeClr val="tx2"/>
                </a:solidFill>
              </a:rPr>
              <a:t>For talented and gifted (TAG) students, technology can enhance and provide challenging instruction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>
                <a:solidFill>
                  <a:schemeClr val="tx2"/>
                </a:solidFill>
              </a:rPr>
              <a:t>For culturally and language diverse (CLD) students, technology customize instruction to the individuals language level and bridge to native language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endParaRPr lang="en-US" sz="2200" dirty="0" smtClean="0"/>
          </a:p>
          <a:p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47700" y="427038"/>
            <a:ext cx="8915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Chapter 4</a:t>
            </a:r>
            <a:b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Technology for Diverse Learners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19075" lvl="2" indent="-219075">
              <a:buNone/>
              <a:tabLst>
                <a:tab pos="288925" algn="l"/>
              </a:tabLst>
            </a:pPr>
            <a:r>
              <a:rPr lang="en-US" b="1" dirty="0" smtClean="0">
                <a:solidFill>
                  <a:srgbClr val="4A56A0"/>
                </a:solidFill>
              </a:rPr>
              <a:t>Technology Support in Content Areas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For special needs students some content is particularly challenging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Writing</a:t>
            </a:r>
          </a:p>
          <a:p>
            <a:pPr marL="582613" lvl="3" indent="-219075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000" dirty="0" smtClean="0"/>
              <a:t>For physically impaired students challenged by handwriting, technology can offer much needed support</a:t>
            </a:r>
          </a:p>
          <a:p>
            <a:pPr marL="1397000" lvl="4" indent="-219075">
              <a:spcBef>
                <a:spcPts val="600"/>
              </a:spcBef>
              <a:buFont typeface="Courier New" pitchFamily="49" charset="0"/>
              <a:buChar char="o"/>
              <a:tabLst>
                <a:tab pos="288925" algn="l"/>
              </a:tabLst>
            </a:pPr>
            <a:r>
              <a:rPr lang="en-US" sz="2000" dirty="0" smtClean="0"/>
              <a:t>Word Processing</a:t>
            </a:r>
          </a:p>
          <a:p>
            <a:pPr marL="1397000" lvl="4" indent="-219075">
              <a:spcBef>
                <a:spcPts val="600"/>
              </a:spcBef>
              <a:buFont typeface="Courier New" pitchFamily="49" charset="0"/>
              <a:buChar char="o"/>
              <a:tabLst>
                <a:tab pos="288925" algn="l"/>
              </a:tabLst>
            </a:pPr>
            <a:r>
              <a:rPr lang="en-US" sz="2000" dirty="0" smtClean="0"/>
              <a:t>Concept mapping</a:t>
            </a:r>
          </a:p>
          <a:p>
            <a:pPr marL="1397000" lvl="4" indent="-219075">
              <a:spcBef>
                <a:spcPts val="600"/>
              </a:spcBef>
              <a:buFont typeface="Courier New" pitchFamily="49" charset="0"/>
              <a:buChar char="o"/>
              <a:tabLst>
                <a:tab pos="288925" algn="l"/>
              </a:tabLst>
            </a:pPr>
            <a:r>
              <a:rPr lang="en-US" sz="2000" dirty="0" smtClean="0"/>
              <a:t>Word prediction</a:t>
            </a:r>
          </a:p>
          <a:p>
            <a:pPr marL="1397000" lvl="4" indent="-219075">
              <a:spcBef>
                <a:spcPts val="600"/>
              </a:spcBef>
              <a:buFont typeface="Courier New" pitchFamily="49" charset="0"/>
              <a:buChar char="o"/>
              <a:tabLst>
                <a:tab pos="288925" algn="l"/>
              </a:tabLst>
            </a:pPr>
            <a:r>
              <a:rPr lang="en-US" sz="2000" dirty="0" smtClean="0"/>
              <a:t>Custom dictionaries</a:t>
            </a:r>
          </a:p>
          <a:p>
            <a:pPr marL="1397000" lvl="4" indent="-219075">
              <a:spcBef>
                <a:spcPts val="600"/>
              </a:spcBef>
              <a:buFont typeface="Courier New" pitchFamily="49" charset="0"/>
              <a:buChar char="o"/>
              <a:tabLst>
                <a:tab pos="288925" algn="l"/>
              </a:tabLst>
            </a:pPr>
            <a:r>
              <a:rPr lang="en-US" sz="2000" dirty="0" smtClean="0"/>
              <a:t>Text-to-speech enhancements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endParaRPr lang="en-US" sz="2200" dirty="0" smtClean="0"/>
          </a:p>
          <a:p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47700" y="427038"/>
            <a:ext cx="8915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Chapter 4</a:t>
            </a:r>
            <a:b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Technology for Diverse Learners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19075" lvl="2" indent="-219075">
              <a:buNone/>
              <a:tabLst>
                <a:tab pos="288925" algn="l"/>
              </a:tabLst>
            </a:pPr>
            <a:r>
              <a:rPr lang="en-US" b="1" dirty="0" smtClean="0">
                <a:solidFill>
                  <a:srgbClr val="4A56A0"/>
                </a:solidFill>
              </a:rPr>
              <a:t>Technology Support in Content Areas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Reading</a:t>
            </a:r>
          </a:p>
          <a:p>
            <a:pPr marL="582613" lvl="3" indent="-219075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200" dirty="0" smtClean="0"/>
              <a:t>Students with reading impairments can use assistive technologies such as</a:t>
            </a:r>
          </a:p>
          <a:p>
            <a:pPr marL="1397000" lvl="4" indent="-219075">
              <a:spcBef>
                <a:spcPts val="600"/>
              </a:spcBef>
              <a:buFont typeface="Courier New" pitchFamily="49" charset="0"/>
              <a:buChar char="o"/>
              <a:tabLst>
                <a:tab pos="288925" algn="l"/>
              </a:tabLst>
            </a:pPr>
            <a:r>
              <a:rPr lang="en-US" sz="2200" dirty="0" smtClean="0"/>
              <a:t>Recorded books</a:t>
            </a:r>
          </a:p>
          <a:p>
            <a:pPr marL="1397000" lvl="4" indent="-219075">
              <a:spcBef>
                <a:spcPts val="600"/>
              </a:spcBef>
              <a:buFont typeface="Courier New" pitchFamily="49" charset="0"/>
              <a:buChar char="o"/>
              <a:tabLst>
                <a:tab pos="288925" algn="l"/>
              </a:tabLst>
            </a:pPr>
            <a:r>
              <a:rPr lang="en-US" sz="2200" dirty="0" smtClean="0"/>
              <a:t>Digital books  </a:t>
            </a:r>
          </a:p>
          <a:p>
            <a:pPr marL="1397000" lvl="4" indent="-219075">
              <a:spcBef>
                <a:spcPts val="600"/>
              </a:spcBef>
              <a:buFont typeface="Courier New" pitchFamily="49" charset="0"/>
              <a:buChar char="o"/>
              <a:tabLst>
                <a:tab pos="288925" algn="l"/>
              </a:tabLst>
            </a:pPr>
            <a:r>
              <a:rPr lang="en-US" sz="2200" dirty="0" smtClean="0"/>
              <a:t>High-interest, low vocabulary books</a:t>
            </a:r>
          </a:p>
          <a:p>
            <a:pPr marL="1397000" lvl="4" indent="-219075">
              <a:spcBef>
                <a:spcPts val="600"/>
              </a:spcBef>
              <a:buFont typeface="Courier New" pitchFamily="49" charset="0"/>
              <a:buChar char="o"/>
              <a:tabLst>
                <a:tab pos="288925" algn="l"/>
              </a:tabLst>
            </a:pPr>
            <a:r>
              <a:rPr lang="en-US" sz="2200" dirty="0" smtClean="0"/>
              <a:t>Scan/read systems</a:t>
            </a:r>
          </a:p>
          <a:p>
            <a:pPr marL="1397000" lvl="4" indent="-219075">
              <a:spcBef>
                <a:spcPts val="600"/>
              </a:spcBef>
              <a:buFont typeface="Courier New" pitchFamily="49" charset="0"/>
              <a:buChar char="o"/>
              <a:tabLst>
                <a:tab pos="288925" algn="l"/>
              </a:tabLst>
            </a:pPr>
            <a:r>
              <a:rPr lang="en-US" sz="2200" dirty="0" smtClean="0"/>
              <a:t>Text-to-speech software</a:t>
            </a:r>
          </a:p>
          <a:p>
            <a:pPr marL="1397000" lvl="4" indent="-219075">
              <a:spcBef>
                <a:spcPts val="600"/>
              </a:spcBef>
              <a:buFont typeface="Courier New" pitchFamily="49" charset="0"/>
              <a:buChar char="o"/>
              <a:tabLst>
                <a:tab pos="288925" algn="l"/>
              </a:tabLst>
            </a:pPr>
            <a:r>
              <a:rPr lang="en-US" sz="2200" dirty="0" smtClean="0"/>
              <a:t>Mobile devices</a:t>
            </a:r>
          </a:p>
          <a:p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47700" y="427038"/>
            <a:ext cx="8915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Chapter 4</a:t>
            </a:r>
            <a:b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Technology for Diverse Learners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19075" lvl="2" indent="-219075">
              <a:buNone/>
              <a:tabLst>
                <a:tab pos="288925" algn="l"/>
              </a:tabLst>
            </a:pPr>
            <a:r>
              <a:rPr lang="en-US" b="1" dirty="0" smtClean="0">
                <a:solidFill>
                  <a:srgbClr val="4A56A0"/>
                </a:solidFill>
              </a:rPr>
              <a:t>Technology Support in Content Areas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Enabling Computer Use</a:t>
            </a:r>
          </a:p>
          <a:p>
            <a:pPr marL="582613" lvl="3" indent="-219075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000" dirty="0" smtClean="0"/>
              <a:t>Assistive technologies can help students with special needs to use computers and gain the 21</a:t>
            </a:r>
            <a:r>
              <a:rPr lang="en-US" sz="2000" baseline="30000" dirty="0" smtClean="0"/>
              <a:t>st</a:t>
            </a:r>
            <a:r>
              <a:rPr lang="en-US" sz="2000" dirty="0" smtClean="0"/>
              <a:t> century skills they need</a:t>
            </a:r>
          </a:p>
          <a:p>
            <a:pPr marL="1397000" lvl="4" indent="-219075">
              <a:spcBef>
                <a:spcPts val="600"/>
              </a:spcBef>
              <a:buFont typeface="Courier New" pitchFamily="49" charset="0"/>
              <a:buChar char="o"/>
              <a:tabLst>
                <a:tab pos="288925" algn="l"/>
              </a:tabLst>
            </a:pPr>
            <a:r>
              <a:rPr lang="en-US" sz="2000" dirty="0" smtClean="0"/>
              <a:t>Low tech adaptations (accessibility features, sticky keys, keyboard labels, key guards)</a:t>
            </a:r>
          </a:p>
          <a:p>
            <a:pPr marL="1397000" lvl="4" indent="-219075">
              <a:spcBef>
                <a:spcPts val="600"/>
              </a:spcBef>
              <a:buFont typeface="Courier New" pitchFamily="49" charset="0"/>
              <a:buChar char="o"/>
              <a:tabLst>
                <a:tab pos="288925" algn="l"/>
              </a:tabLst>
            </a:pPr>
            <a:r>
              <a:rPr lang="en-US" sz="2000" dirty="0" smtClean="0"/>
              <a:t>Alternative input devices (touch screens, expanded keyboards, one-handed keyboards, customizable keyboards, switches)</a:t>
            </a:r>
          </a:p>
          <a:p>
            <a:pPr marL="1397000" lvl="4" indent="-219075">
              <a:spcBef>
                <a:spcPts val="600"/>
              </a:spcBef>
              <a:buFont typeface="Courier New" pitchFamily="49" charset="0"/>
              <a:buChar char="o"/>
              <a:tabLst>
                <a:tab pos="288925" algn="l"/>
              </a:tabLst>
            </a:pPr>
            <a:r>
              <a:rPr lang="en-US" sz="2000" dirty="0" smtClean="0"/>
              <a:t>Alternative output devices (screen magnification, screen readers, Braille devices)</a:t>
            </a:r>
          </a:p>
          <a:p>
            <a:pPr marL="1397000" lvl="4" indent="-219075">
              <a:spcBef>
                <a:spcPts val="600"/>
              </a:spcBef>
              <a:buFont typeface="Courier New" pitchFamily="49" charset="0"/>
              <a:buChar char="o"/>
              <a:tabLst>
                <a:tab pos="288925" algn="l"/>
              </a:tabLst>
            </a:pPr>
            <a:endParaRPr lang="en-US" sz="2000" dirty="0" smtClean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47700" y="427038"/>
            <a:ext cx="8915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Chapter 4</a:t>
            </a:r>
            <a:b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Technology for Diverse Learners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19075" lvl="2" indent="-219075">
              <a:buNone/>
              <a:tabLst>
                <a:tab pos="288925" algn="l"/>
              </a:tabLst>
            </a:pPr>
            <a:r>
              <a:rPr lang="en-US" b="1" dirty="0" smtClean="0">
                <a:solidFill>
                  <a:srgbClr val="4A56A0"/>
                </a:solidFill>
              </a:rPr>
              <a:t>Technology for Special Needs</a:t>
            </a:r>
          </a:p>
          <a:p>
            <a:pPr marL="219075" lvl="2" indent="-219075">
              <a:spcBef>
                <a:spcPts val="600"/>
              </a:spcBef>
              <a:buNone/>
              <a:tabLst>
                <a:tab pos="288925" algn="l"/>
              </a:tabLst>
            </a:pPr>
            <a:r>
              <a:rPr lang="en-US" sz="2200" b="1" dirty="0" smtClean="0"/>
              <a:t>Opportunities and Challenges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Opportunities</a:t>
            </a:r>
          </a:p>
          <a:p>
            <a:pPr marL="582613" lvl="3" indent="-219075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200" dirty="0" smtClean="0"/>
              <a:t>Energizing instruction</a:t>
            </a:r>
          </a:p>
          <a:p>
            <a:pPr marL="582613" lvl="3" indent="-219075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200" dirty="0" smtClean="0"/>
              <a:t>Making instruction interactive and interesting</a:t>
            </a:r>
          </a:p>
          <a:p>
            <a:pPr marL="582613" lvl="3" indent="-219075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200" dirty="0" smtClean="0"/>
              <a:t>Customizing support to unique learner needs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Challenges</a:t>
            </a:r>
          </a:p>
          <a:p>
            <a:pPr marL="582613" lvl="3" indent="-219075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200" dirty="0" smtClean="0"/>
              <a:t>Determining which technology solution is most effective</a:t>
            </a:r>
          </a:p>
          <a:p>
            <a:pPr marL="582613" lvl="3" indent="-219075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200" dirty="0" smtClean="0"/>
              <a:t>Training for both teacher and student</a:t>
            </a:r>
          </a:p>
          <a:p>
            <a:pPr marL="582613" lvl="3" indent="-219075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200" dirty="0" smtClean="0"/>
              <a:t>Collaboration with assistive technology and information technology staff</a:t>
            </a:r>
          </a:p>
          <a:p>
            <a:pPr marL="1397000" lvl="4" indent="-219075">
              <a:spcBef>
                <a:spcPts val="600"/>
              </a:spcBef>
              <a:buFont typeface="Courier New" pitchFamily="49" charset="0"/>
              <a:buChar char="o"/>
              <a:tabLst>
                <a:tab pos="288925" algn="l"/>
              </a:tabLst>
            </a:pPr>
            <a:endParaRPr lang="en-US" sz="2000" dirty="0" smtClean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47700" y="427038"/>
            <a:ext cx="8915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Chapter 4</a:t>
            </a:r>
            <a:b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Technology for Diverse Learners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19075" lvl="2" indent="-219075">
              <a:buNone/>
              <a:tabLst>
                <a:tab pos="288925" algn="l"/>
              </a:tabLst>
            </a:pPr>
            <a:r>
              <a:rPr lang="en-US" b="1" dirty="0" smtClean="0">
                <a:solidFill>
                  <a:srgbClr val="4A56A0"/>
                </a:solidFill>
              </a:rPr>
              <a:t>Technology Solutions for TAG Students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Students who are gifted and talented need to be challenged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Technology can help to engage and interest TAG students 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Social media can address the social and emotional needs of TAG students and provide opportunity to participate in collaborative inquiry-based projects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b="1" dirty="0" smtClean="0">
                <a:solidFill>
                  <a:schemeClr val="tx2"/>
                </a:solidFill>
              </a:rPr>
              <a:t>Technology can offer opportunities for customization and creative expression in activities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Technology can help to differentiate instruction</a:t>
            </a:r>
          </a:p>
          <a:p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47700" y="427038"/>
            <a:ext cx="8915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Chapter 4</a:t>
            </a:r>
            <a:b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Technology for Diverse Learners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19075" lvl="2" indent="-219075">
              <a:buNone/>
              <a:tabLst>
                <a:tab pos="288925" algn="l"/>
              </a:tabLst>
            </a:pPr>
            <a:r>
              <a:rPr lang="en-US" b="1" dirty="0" smtClean="0">
                <a:solidFill>
                  <a:srgbClr val="4A56A0"/>
                </a:solidFill>
              </a:rPr>
              <a:t>Technology Solutions for CLD Students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For ELL and LEP students, technology can offer comprehensible input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Technology can offer opportunities for </a:t>
            </a:r>
            <a:r>
              <a:rPr lang="en-US" sz="2200" b="1" dirty="0" smtClean="0">
                <a:solidFill>
                  <a:schemeClr val="tx2"/>
                </a:solidFill>
              </a:rPr>
              <a:t>scaffolding</a:t>
            </a:r>
            <a:r>
              <a:rPr lang="en-US" sz="2200" dirty="0" smtClean="0"/>
              <a:t> as language proficiency is attained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Technology can also help deepen vocabulary on an individual basis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Online resources are available to support learners across diverse cultural backgrounds and language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endParaRPr lang="en-US" sz="2200" dirty="0" smtClean="0"/>
          </a:p>
          <a:p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47700" y="427038"/>
            <a:ext cx="8915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Chapter 4</a:t>
            </a:r>
            <a:b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Technology for Diverse Learners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earson_Presentation">
  <a:themeElements>
    <a:clrScheme name="Pearson_Presentation 2">
      <a:dk1>
        <a:srgbClr val="000000"/>
      </a:dk1>
      <a:lt1>
        <a:srgbClr val="FBF5EA"/>
      </a:lt1>
      <a:dk2>
        <a:srgbClr val="364395"/>
      </a:dk2>
      <a:lt2>
        <a:srgbClr val="FFFFFF"/>
      </a:lt2>
      <a:accent1>
        <a:srgbClr val="364395"/>
      </a:accent1>
      <a:accent2>
        <a:srgbClr val="5E69AA"/>
      </a:accent2>
      <a:accent3>
        <a:srgbClr val="FDF9F3"/>
      </a:accent3>
      <a:accent4>
        <a:srgbClr val="000000"/>
      </a:accent4>
      <a:accent5>
        <a:srgbClr val="AEB0C8"/>
      </a:accent5>
      <a:accent6>
        <a:srgbClr val="545E9A"/>
      </a:accent6>
      <a:hlink>
        <a:srgbClr val="727BB5"/>
      </a:hlink>
      <a:folHlink>
        <a:srgbClr val="868EBF"/>
      </a:folHlink>
    </a:clrScheme>
    <a:fontScheme name="Pearson_Presentation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6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64" charset="0"/>
            <a:cs typeface="Arial" charset="0"/>
          </a:defRPr>
        </a:defPPr>
      </a:lstStyle>
    </a:lnDef>
  </a:objectDefaults>
  <a:extraClrSchemeLst>
    <a:extraClrScheme>
      <a:clrScheme name="Pearson_Presentation 1">
        <a:dk1>
          <a:srgbClr val="000000"/>
        </a:dk1>
        <a:lt1>
          <a:srgbClr val="FBF5EA"/>
        </a:lt1>
        <a:dk2>
          <a:srgbClr val="364395"/>
        </a:dk2>
        <a:lt2>
          <a:srgbClr val="FFFFFF"/>
        </a:lt2>
        <a:accent1>
          <a:srgbClr val="9D1348"/>
        </a:accent1>
        <a:accent2>
          <a:srgbClr val="008B5D"/>
        </a:accent2>
        <a:accent3>
          <a:srgbClr val="FDF9F3"/>
        </a:accent3>
        <a:accent4>
          <a:srgbClr val="000000"/>
        </a:accent4>
        <a:accent5>
          <a:srgbClr val="CCAAB1"/>
        </a:accent5>
        <a:accent6>
          <a:srgbClr val="007D53"/>
        </a:accent6>
        <a:hlink>
          <a:srgbClr val="364395"/>
        </a:hlink>
        <a:folHlink>
          <a:srgbClr val="ED6B0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arson_Presentation 2">
        <a:dk1>
          <a:srgbClr val="000000"/>
        </a:dk1>
        <a:lt1>
          <a:srgbClr val="FBF5EA"/>
        </a:lt1>
        <a:dk2>
          <a:srgbClr val="364395"/>
        </a:dk2>
        <a:lt2>
          <a:srgbClr val="FFFFFF"/>
        </a:lt2>
        <a:accent1>
          <a:srgbClr val="364395"/>
        </a:accent1>
        <a:accent2>
          <a:srgbClr val="5E69AA"/>
        </a:accent2>
        <a:accent3>
          <a:srgbClr val="FDF9F3"/>
        </a:accent3>
        <a:accent4>
          <a:srgbClr val="000000"/>
        </a:accent4>
        <a:accent5>
          <a:srgbClr val="AEB0C8"/>
        </a:accent5>
        <a:accent6>
          <a:srgbClr val="545E9A"/>
        </a:accent6>
        <a:hlink>
          <a:srgbClr val="727BB5"/>
        </a:hlink>
        <a:folHlink>
          <a:srgbClr val="868EB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4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Pearson_blue</Template>
  <TotalTime>5547</TotalTime>
  <Words>697</Words>
  <Application>Microsoft Office PowerPoint</Application>
  <PresentationFormat>A4 Paper (210x297 mm)</PresentationFormat>
  <Paragraphs>90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12</vt:i4>
      </vt:variant>
    </vt:vector>
  </HeadingPairs>
  <TitlesOfParts>
    <vt:vector size="24" baseType="lpstr">
      <vt:lpstr>Arial</vt:lpstr>
      <vt:lpstr>Calibri</vt:lpstr>
      <vt:lpstr>Courier New</vt:lpstr>
      <vt:lpstr>Tahoma</vt:lpstr>
      <vt:lpstr>Verdana</vt:lpstr>
      <vt:lpstr>Wingdings</vt:lpstr>
      <vt:lpstr>Pearson_Presentation</vt:lpstr>
      <vt:lpstr>4_Custom Design</vt:lpstr>
      <vt:lpstr>3_Custom Design</vt:lpstr>
      <vt:lpstr>2_Custom Design</vt:lpstr>
      <vt:lpstr>Custom Design</vt:lpstr>
      <vt:lpstr>1_Custom Design</vt:lpstr>
      <vt:lpstr>Teaching and Learning with Technology</vt:lpstr>
      <vt:lpstr>Chapter 4 Technology for Diverse Learners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Pearson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rosimerr</dc:creator>
  <dc:description>Built by: www.mediasterling.com</dc:description>
  <cp:lastModifiedBy>Ginger McKinney</cp:lastModifiedBy>
  <cp:revision>233</cp:revision>
  <dcterms:created xsi:type="dcterms:W3CDTF">2010-11-30T15:25:05Z</dcterms:created>
  <dcterms:modified xsi:type="dcterms:W3CDTF">2015-05-01T11:33:58Z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_version">
    <vt:lpwstr>v1.0.1</vt:lpwstr>
  </property>
</Properties>
</file>